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65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Осмотр врачами – специалистами: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447372654077093E-2"/>
          <c:y val="0.13729632438028633"/>
          <c:w val="0.49620252383008912"/>
          <c:h val="0.805741252877802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6-4FFA-9DD0-D80002F10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36-4FFA-9DD0-D80002F100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36-4FFA-9DD0-D80002F100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36-4FFA-9DD0-D80002F100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36-4FFA-9DD0-D80002F100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36-4FFA-9DD0-D80002F100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36-4FFA-9DD0-D80002F100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36-4FFA-9DD0-D80002F100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936-4FFA-9DD0-D80002F1001B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 терапевтом </c:v>
                </c:pt>
                <c:pt idx="1">
                  <c:v>кардиологом</c:v>
                </c:pt>
                <c:pt idx="2">
                  <c:v>офтальмологом</c:v>
                </c:pt>
                <c:pt idx="3">
                  <c:v>хирургом</c:v>
                </c:pt>
                <c:pt idx="4">
                  <c:v>стоматологом </c:v>
                </c:pt>
                <c:pt idx="5">
                  <c:v>акушер - гинекологом</c:v>
                </c:pt>
                <c:pt idx="6">
                  <c:v>онкологом</c:v>
                </c:pt>
                <c:pt idx="7">
                  <c:v>Детским кардиологом</c:v>
                </c:pt>
                <c:pt idx="8">
                  <c:v>Детским неврологом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1876</c:v>
                </c:pt>
                <c:pt idx="1">
                  <c:v>1683</c:v>
                </c:pt>
                <c:pt idx="2">
                  <c:v>814</c:v>
                </c:pt>
                <c:pt idx="3">
                  <c:v>1523</c:v>
                </c:pt>
                <c:pt idx="4">
                  <c:v>1409</c:v>
                </c:pt>
                <c:pt idx="5">
                  <c:v>1309</c:v>
                </c:pt>
                <c:pt idx="6">
                  <c:v>705</c:v>
                </c:pt>
                <c:pt idx="7">
                  <c:v>550</c:v>
                </c:pt>
                <c:pt idx="8">
                  <c:v>1035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F3-4D07-98D2-A344824337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5CFC7-F04F-42AE-A73A-3DF3B5DF8B8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8F486-E001-408B-B4AB-E574061E7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5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8F486-E001-408B-B4AB-E574061E74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4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1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15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3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9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5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2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4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2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6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5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1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8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0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7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F55CD9-C9AB-41A0-A6C3-77EB19B5566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250E-00D3-4769-B542-972ADC69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8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image" Target="../media/image17.jpg"/><Relationship Id="rId7" Type="http://schemas.openxmlformats.org/officeDocument/2006/relationships/image" Target="../media/image14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94" y="4352192"/>
            <a:ext cx="7367954" cy="70338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Лучшая практика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Автопоезд «Здоровье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рамках реализации мероприятий нацпроекта «Здравоохранение»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региональной программы «Модернизация первичного звена здравоохранения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Алтай»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18" y="1234363"/>
            <a:ext cx="4674462" cy="31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3" y="483577"/>
            <a:ext cx="6085865" cy="6022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 Главы Республики «Автопоезд «Здоровье»  направлен на приближение первичной специализированной медицинской помощи к сельскому населению Республики Алтай за счет работы выездных (мобильных) бригад  врачей-специалистов, проведения на местах осмотров, необходимых инструментальных, лучевых и лабораторных исследований для постановки диагноза, определения тактики лечения и сокращения времени ожидания специализированной медицинской помощи.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32" y="3621331"/>
            <a:ext cx="4610099" cy="30678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35" y="435585"/>
            <a:ext cx="4586796" cy="30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193629"/>
            <a:ext cx="5125532" cy="820164"/>
          </a:xfrm>
        </p:spPr>
        <p:txBody>
          <a:bodyPr/>
          <a:lstStyle/>
          <a:p>
            <a:r>
              <a:rPr lang="ru-RU" b="1" dirty="0"/>
              <a:t>Цель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132" y="1311966"/>
            <a:ext cx="5199753" cy="536713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– повышение доступности первичной специализированной медицинской и профилактической медицинской помощи для жителей Республики Алтай в рамках реализации национальных проектов «Здравоохранение» и «Демография», пропаганда здоровых идей и здорового образа жизни.</a:t>
            </a: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(маршрут движения) автопоезда сформирован на основе поручения Главы Республики Алтай, заявок от главных врачей районных больниц, согласованных с главами муниципальных районов и Минздравом Республики Алтай, утвержден Министром здравоохранения Республики Алтай.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3373921"/>
            <a:ext cx="4406900" cy="3305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87" y="193629"/>
            <a:ext cx="3012603" cy="33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72" y="274903"/>
            <a:ext cx="8534400" cy="632848"/>
          </a:xfrm>
        </p:spPr>
        <p:txBody>
          <a:bodyPr/>
          <a:lstStyle/>
          <a:p>
            <a:r>
              <a:rPr lang="ru-RU" dirty="0" smtClean="0"/>
              <a:t>Участники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57407"/>
              </p:ext>
            </p:extLst>
          </p:nvPr>
        </p:nvGraphicFramePr>
        <p:xfrm>
          <a:off x="143772" y="1271433"/>
          <a:ext cx="5797631" cy="4586006"/>
        </p:xfrm>
        <a:graphic>
          <a:graphicData uri="http://schemas.openxmlformats.org/drawingml/2006/table">
            <a:tbl>
              <a:tblPr firstRow="1" firstCol="1" bandRow="1"/>
              <a:tblGrid>
                <a:gridCol w="175849">
                  <a:extLst>
                    <a:ext uri="{9D8B030D-6E8A-4147-A177-3AD203B41FA5}">
                      <a16:colId xmlns:a16="http://schemas.microsoft.com/office/drawing/2014/main" xmlns="" val="1156269943"/>
                    </a:ext>
                  </a:extLst>
                </a:gridCol>
                <a:gridCol w="3255191">
                  <a:extLst>
                    <a:ext uri="{9D8B030D-6E8A-4147-A177-3AD203B41FA5}">
                      <a16:colId xmlns:a16="http://schemas.microsoft.com/office/drawing/2014/main" xmlns="" val="2730536881"/>
                    </a:ext>
                  </a:extLst>
                </a:gridCol>
                <a:gridCol w="822669">
                  <a:extLst>
                    <a:ext uri="{9D8B030D-6E8A-4147-A177-3AD203B41FA5}">
                      <a16:colId xmlns:a16="http://schemas.microsoft.com/office/drawing/2014/main" xmlns="" val="525962044"/>
                    </a:ext>
                  </a:extLst>
                </a:gridCol>
                <a:gridCol w="1543922">
                  <a:extLst>
                    <a:ext uri="{9D8B030D-6E8A-4147-A177-3AD203B41FA5}">
                      <a16:colId xmlns:a16="http://schemas.microsoft.com/office/drawing/2014/main" xmlns="" val="1638283055"/>
                    </a:ext>
                  </a:extLst>
                </a:gridCol>
              </a:tblGrid>
              <a:tr h="3322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Организация-специалисты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чел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783490"/>
                  </a:ext>
                </a:extLst>
              </a:tr>
              <a:tr h="996687"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Врачи-специалисты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(гинеколог, уролог, невролог, детский невролог, онколог и т.д.)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13-16 чел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Специализации врачей уточняются в каждом конкретном случае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5808586"/>
                  </a:ext>
                </a:extLst>
              </a:tr>
              <a:tr h="45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Мед/сестра (м/брат)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0504628"/>
                  </a:ext>
                </a:extLst>
              </a:tr>
              <a:tr h="293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204421"/>
                  </a:ext>
                </a:extLst>
              </a:tr>
              <a:tr h="276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Кураторы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Минздрава 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095242"/>
                  </a:ext>
                </a:extLst>
              </a:tr>
              <a:tr h="66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Волонтеры медики (студенты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Медколледжа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2352634"/>
                  </a:ext>
                </a:extLst>
              </a:tr>
              <a:tr h="316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Технологическая группа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6731866"/>
                  </a:ext>
                </a:extLst>
              </a:tr>
              <a:tr h="304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состав автопоезда: 25 - 30 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4" marR="58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62332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14" y="720969"/>
            <a:ext cx="4700953" cy="2725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15" y="3541101"/>
            <a:ext cx="4700952" cy="29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04582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Автопоезда «Здоровье»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включил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муниципальные образования Республики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38" y="1645443"/>
            <a:ext cx="4088194" cy="22979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38" y="4010024"/>
            <a:ext cx="4088194" cy="2352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111" y="1917233"/>
            <a:ext cx="6240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Стационарные точки размещения автопоезда (по 3 села в муниципальном образовании, в МО «Онгудайский район» - 4 села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31 населенный пункт.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11" y="3486995"/>
            <a:ext cx="5843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Главами МО  обеспечены необходимые технические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работы выездного состава автопоезда – проживание, питание, санитарные условия, подключение к электросети и т.д., а также информирование граждан о дате, времени, месте работы автопоезда, организован подвоз жителей к автопоезду.</a:t>
            </a:r>
          </a:p>
        </p:txBody>
      </p:sp>
    </p:spTree>
    <p:extLst>
      <p:ext uri="{BB962C8B-B14F-4D97-AF65-F5344CB8AC3E}">
        <p14:creationId xmlns:p14="http://schemas.microsoft.com/office/powerpoint/2010/main" val="294943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21" y="187894"/>
            <a:ext cx="9875350" cy="726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объемов оказанной медицинской помощи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380159"/>
              </p:ext>
            </p:extLst>
          </p:nvPr>
        </p:nvGraphicFramePr>
        <p:xfrm>
          <a:off x="284957" y="1700578"/>
          <a:ext cx="6154614" cy="417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90946" y="1195754"/>
            <a:ext cx="538089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оказано медицинских услуг (в посещениях) – 25272 в т.ч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исследований УЗИ- 2750, рентгенологических-2340.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00" y="2843636"/>
            <a:ext cx="5364194" cy="30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3" y="267024"/>
            <a:ext cx="8534400" cy="10957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профилактических медицинских осмотров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6" y="1490662"/>
            <a:ext cx="4389877" cy="2465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88" y="1490661"/>
            <a:ext cx="4064956" cy="2465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86" y="5196164"/>
            <a:ext cx="2727307" cy="1529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6" y="4026603"/>
            <a:ext cx="4389877" cy="2699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88" y="4026604"/>
            <a:ext cx="4064955" cy="2699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88" y="1336155"/>
            <a:ext cx="2727307" cy="1809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87" y="3145905"/>
            <a:ext cx="2737201" cy="20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708" y="762771"/>
            <a:ext cx="5723792" cy="578208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ешены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экстренной госпитализации 118 больных, в т.ч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районные больницы-108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в отделения Республиканской больницы–10 больных. В плановом порядке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и проведена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госпитализация 384 больных, в т.ч.  81 кардиологическим больным, 39 офтальмологическим,  139 женщинам с гинекологической патологией; 95 –хирургическим,  186 терапевтическим, 60 урологическим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больным;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аправлены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дообследование 217 пациентов с подозрением на онкологическое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заболевание;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оказаны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оперативных вмешательства , 69 пункционных биопсий. Проведены 3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ректоскопии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впервые выявлены 27 врожденных порока сердца,  4случая ДЦП, 4 случая эпилепсии и 12 случаев ЗПР;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результате проведенных флюорографических обследований (2195чел) врачом-рентгенологом выявлено 5 пневмоний, 61 человек направлен на дообследование для исключения туберкулеза, 3 человека с подозрением на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онкологическое заболевание.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ассмотрены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даны ответы на 26 устных обращения граждан (по вопросу оказания медпомощи населению).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541908"/>
            <a:ext cx="5715454" cy="40608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992" y="239551"/>
            <a:ext cx="6370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профилактической работы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8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689" y="469247"/>
            <a:ext cx="8534400" cy="15070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5" y="1888391"/>
            <a:ext cx="7419183" cy="46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171</TotalTime>
  <Words>477</Words>
  <Application>Microsoft Office PowerPoint</Application>
  <PresentationFormat>Широкоэкранный</PresentationFormat>
  <Paragraphs>47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</vt:lpstr>
      <vt:lpstr>Лучшая практика  «Автопоезд «Здоровье» в рамках реализации мероприятий нацпроекта «Здравоохранение»  и региональной программы «Модернизация первичного звена здравоохранения  в Республике Алтай»</vt:lpstr>
      <vt:lpstr>Презентация PowerPoint</vt:lpstr>
      <vt:lpstr>Цель проекта </vt:lpstr>
      <vt:lpstr>Участники </vt:lpstr>
      <vt:lpstr>Маршрут Автопоезда «Здоровье»  включил все муниципальные образования Республики Алтай </vt:lpstr>
      <vt:lpstr>Анализ объемов оказанной медицинской помощи</vt:lpstr>
      <vt:lpstr>Организация профилактических медицинских осмотров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работе автопоезда «Здоровье» в Республике Алтай</dc:title>
  <dc:creator>Мед психолог</dc:creator>
  <cp:lastModifiedBy>Байлагасова</cp:lastModifiedBy>
  <cp:revision>25</cp:revision>
  <dcterms:created xsi:type="dcterms:W3CDTF">2021-03-29T07:17:05Z</dcterms:created>
  <dcterms:modified xsi:type="dcterms:W3CDTF">2021-03-30T03:24:19Z</dcterms:modified>
</cp:coreProperties>
</file>