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709" r:id="rId2"/>
    <p:sldMasterId id="2147483721" r:id="rId3"/>
    <p:sldMasterId id="2147483745" r:id="rId4"/>
  </p:sldMasterIdLst>
  <p:notesMasterIdLst>
    <p:notesMasterId r:id="rId17"/>
  </p:notesMasterIdLst>
  <p:sldIdLst>
    <p:sldId id="280" r:id="rId5"/>
    <p:sldId id="395" r:id="rId6"/>
    <p:sldId id="441" r:id="rId7"/>
    <p:sldId id="435" r:id="rId8"/>
    <p:sldId id="436" r:id="rId9"/>
    <p:sldId id="447" r:id="rId10"/>
    <p:sldId id="449" r:id="rId11"/>
    <p:sldId id="450" r:id="rId12"/>
    <p:sldId id="451" r:id="rId13"/>
    <p:sldId id="452" r:id="rId14"/>
    <p:sldId id="453" r:id="rId15"/>
    <p:sldId id="446" r:id="rId1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CCFF"/>
    <a:srgbClr val="3399FF"/>
    <a:srgbClr val="CC0000"/>
    <a:srgbClr val="FF0000"/>
    <a:srgbClr val="0066FF"/>
    <a:srgbClr val="33CCFF"/>
    <a:srgbClr val="7F7F7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36" autoAdjust="0"/>
  </p:normalViewPr>
  <p:slideViewPr>
    <p:cSldViewPr>
      <p:cViewPr varScale="1">
        <p:scale>
          <a:sx n="101" d="100"/>
          <a:sy n="101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7B7ABFCF-4307-4274-ACCA-A3FC02F987ED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330" tIns="45665" rIns="91330" bIns="4566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5590EC49-6B00-486C-89A7-8A8E0AA701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051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71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058" indent="-285407" defTabSz="91171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1628" indent="-228326" defTabSz="91171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8280" indent="-228326" defTabSz="91171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4931" indent="-228326" defTabSz="91171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1582" indent="-228326" defTabSz="9117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8234" indent="-228326" defTabSz="9117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4885" indent="-228326" defTabSz="9117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1537" indent="-228326" defTabSz="9117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8C9E771-249A-4E8F-841C-B98B150F1445}" type="slidenum">
              <a:rPr lang="ru-RU" smtClean="0">
                <a:latin typeface="Calibri" pitchFamily="34" charset="0"/>
              </a:rPr>
              <a:pPr eaLnBrk="1" hangingPunct="1"/>
              <a:t>1</a:t>
            </a:fld>
            <a:endParaRPr 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3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4538"/>
            <a:ext cx="4960937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783" indent="-285686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2744" indent="-2285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9842" indent="-2285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6939" indent="-2285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036" indent="-2285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135" indent="-2285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8233" indent="-2285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5329" indent="-2285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E013949-B180-4C90-8228-EB05C122F4EB}" type="slidenum">
              <a:rPr lang="ru-RU" smtClean="0">
                <a:solidFill>
                  <a:prstClr val="black"/>
                </a:solidFill>
              </a:rPr>
              <a:pPr eaLnBrk="1" hangingPunct="1"/>
              <a:t>10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1062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4538"/>
            <a:ext cx="4960937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783" indent="-285686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2744" indent="-2285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9842" indent="-2285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6939" indent="-2285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036" indent="-2285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135" indent="-2285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8233" indent="-2285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5329" indent="-2285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E013949-B180-4C90-8228-EB05C122F4EB}" type="slidenum">
              <a:rPr lang="ru-RU" smtClean="0">
                <a:solidFill>
                  <a:prstClr val="black"/>
                </a:solidFill>
              </a:rPr>
              <a:pPr eaLnBrk="1" hangingPunct="1"/>
              <a:t>11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1062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4538"/>
            <a:ext cx="4960937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75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76DA2C-214D-4EFF-8F28-9652E33F3862}" type="slidenum"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874" indent="-285721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2884" indent="-228576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038" indent="-228576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191" indent="-228576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345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499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8653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5806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E013949-B180-4C90-8228-EB05C122F4EB}" type="slidenum">
              <a:rPr lang="ru-RU" smtClean="0">
                <a:solidFill>
                  <a:prstClr val="black"/>
                </a:solidFill>
              </a:rPr>
              <a:pPr eaLnBrk="1" hangingPunct="1"/>
              <a:t>2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258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4538"/>
            <a:ext cx="4960937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783" indent="-285686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2744" indent="-2285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9842" indent="-2285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6939" indent="-2285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036" indent="-2285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135" indent="-2285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8233" indent="-2285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5329" indent="-2285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E013949-B180-4C90-8228-EB05C122F4EB}" type="slidenum">
              <a:rPr lang="ru-RU" smtClean="0">
                <a:solidFill>
                  <a:prstClr val="black"/>
                </a:solidFill>
              </a:rPr>
              <a:pPr eaLnBrk="1" hangingPunct="1"/>
              <a:t>3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106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874" indent="-285721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2884" indent="-228576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038" indent="-228576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191" indent="-228576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345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499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8653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5806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E013949-B180-4C90-8228-EB05C122F4EB}" type="slidenum">
              <a:rPr lang="ru-RU" smtClean="0">
                <a:solidFill>
                  <a:prstClr val="black"/>
                </a:solidFill>
              </a:rPr>
              <a:pPr eaLnBrk="1" hangingPunct="1"/>
              <a:t>4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952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874" indent="-285721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2884" indent="-228576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038" indent="-228576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191" indent="-228576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345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499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8653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5806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E013949-B180-4C90-8228-EB05C122F4EB}" type="slidenum">
              <a:rPr lang="ru-RU" smtClean="0">
                <a:solidFill>
                  <a:prstClr val="black"/>
                </a:solidFill>
              </a:rPr>
              <a:pPr eaLnBrk="1" hangingPunct="1"/>
              <a:t>5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259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4538"/>
            <a:ext cx="4960937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783" indent="-285686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2744" indent="-2285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9842" indent="-2285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6939" indent="-2285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036" indent="-2285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135" indent="-2285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8233" indent="-2285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5329" indent="-2285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E013949-B180-4C90-8228-EB05C122F4EB}" type="slidenum">
              <a:rPr lang="ru-RU" smtClean="0">
                <a:solidFill>
                  <a:prstClr val="black"/>
                </a:solidFill>
              </a:rPr>
              <a:pPr eaLnBrk="1" hangingPunct="1"/>
              <a:t>6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106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874" indent="-285721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2884" indent="-228576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038" indent="-228576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191" indent="-228576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345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499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8653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5806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E013949-B180-4C90-8228-EB05C122F4EB}" type="slidenum">
              <a:rPr lang="ru-RU" smtClean="0">
                <a:solidFill>
                  <a:prstClr val="black"/>
                </a:solidFill>
              </a:rPr>
              <a:pPr eaLnBrk="1" hangingPunct="1"/>
              <a:t>7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952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4538"/>
            <a:ext cx="4960937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783" indent="-285686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2744" indent="-2285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9842" indent="-2285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6939" indent="-2285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036" indent="-2285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135" indent="-2285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8233" indent="-2285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5329" indent="-2285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E013949-B180-4C90-8228-EB05C122F4EB}" type="slidenum">
              <a:rPr lang="ru-RU" smtClean="0">
                <a:solidFill>
                  <a:prstClr val="black"/>
                </a:solidFill>
              </a:rPr>
              <a:pPr eaLnBrk="1" hangingPunct="1"/>
              <a:t>8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106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874" indent="-285721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2884" indent="-228576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038" indent="-228576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191" indent="-228576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345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499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8653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5806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E013949-B180-4C90-8228-EB05C122F4EB}" type="slidenum">
              <a:rPr lang="ru-RU" smtClean="0">
                <a:solidFill>
                  <a:prstClr val="black"/>
                </a:solidFill>
              </a:rPr>
              <a:pPr eaLnBrk="1" hangingPunct="1"/>
              <a:t>9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952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05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107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535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656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A293AD-85D7-49DA-B8BE-B3693AC50CC9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30.05.2018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34C0C-9084-463E-AFC6-E3C42F8A43F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705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4FB011-7D7B-4E53-89B1-64902E8ABB8A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30.05.2018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02700B-93D7-4A75-8EA4-CFBDBF1858D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325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C6B746-3B26-41FC-B758-2679B92B7732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30.05.2018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F58AF-E5B9-4B21-B9E4-B57F55D6C25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146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5B722B-176B-49E0-982C-1C3CDF508661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30.05.2018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70705-69C0-4DB0-A3C6-657365FB7D65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78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0379F3-C418-462F-B81D-545B0F51B01D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30.05.2018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DF78EC-E630-4579-9322-854C1AF6DC5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677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27BA7B-B498-4068-989D-7B91FE8D1ADA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30.05.2018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CDEE9B-D48E-43F3-8324-C0D16CF4DDC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71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03F9E1-C3C5-4531-B7FE-FF3009066E7D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30.05.2018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304AD-210E-49CB-B961-16A4AB02200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245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140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D5F6B8-0930-4188-A9BF-A5291F6AE8CA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30.05.2018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A77B29-5CFD-4194-B918-5BC921029E1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605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C33515-5676-4744-865B-A1F363E4CB7E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30.05.2018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500AD-9DA7-4954-9AFF-3E741B3A14F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590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093F01-6761-46DF-87DC-A9DC4CD5DAE6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30.05.2018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6D7967-8E9E-4DA2-BEFA-CC3DE7EB432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228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20ABA5-DC74-42CC-B2EB-AC6454FEA54F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30.05.2018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3BBCC0-9AD4-408D-9DD4-2D7658C2A0A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537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536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51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151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38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491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297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843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147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048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7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300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664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187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968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214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14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756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F5696-413A-41AE-A4C7-C2A9008CB2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2E89F-5872-4A40-9CA2-D7F4E10B85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9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490305D5-C93D-4CCD-A4A1-E84CE4519F6E}" type="datetime1">
              <a:rPr lang="ru-RU" smtClean="0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6E8EBCE-FBB7-4327-9ABA-2DCE940EDA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490305D5-C93D-4CCD-A4A1-E84CE4519F6E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30.05.2018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6E8EBCE-FBB7-4327-9ABA-2DCE940EDA6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68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490305D5-C93D-4CCD-A4A1-E84CE4519F6E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30.05.2018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6E8EBCE-FBB7-4327-9ABA-2DCE940EDA6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69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 txBox="1">
            <a:spLocks/>
          </p:cNvSpPr>
          <p:nvPr/>
        </p:nvSpPr>
        <p:spPr bwMode="auto"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5" name="Заголовок 1"/>
          <p:cNvSpPr>
            <a:spLocks/>
          </p:cNvSpPr>
          <p:nvPr/>
        </p:nvSpPr>
        <p:spPr bwMode="auto">
          <a:xfrm>
            <a:off x="251520" y="1772816"/>
            <a:ext cx="8712968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Публичная </a:t>
            </a:r>
            <a:r>
              <a:rPr lang="ru-RU" sz="4000" b="1" dirty="0" smtClean="0">
                <a:solidFill>
                  <a:schemeClr val="bg1"/>
                </a:solidFill>
              </a:rPr>
              <a:t>декларация целей </a:t>
            </a:r>
            <a:r>
              <a:rPr lang="ru-RU" sz="4000" b="1" dirty="0" smtClean="0">
                <a:solidFill>
                  <a:schemeClr val="bg1"/>
                </a:solidFill>
              </a:rPr>
              <a:t>и задач </a:t>
            </a:r>
            <a:r>
              <a:rPr lang="ru-RU" sz="4000" b="1" dirty="0" smtClean="0">
                <a:solidFill>
                  <a:schemeClr val="bg1"/>
                </a:solidFill>
              </a:rPr>
              <a:t>Министерства </a:t>
            </a:r>
            <a:r>
              <a:rPr lang="ru-RU" sz="4000" b="1" dirty="0" smtClean="0">
                <a:solidFill>
                  <a:schemeClr val="bg1"/>
                </a:solidFill>
              </a:rPr>
              <a:t>здравоохранения 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Республики Алтай </a:t>
            </a:r>
            <a:endParaRPr lang="ru-RU" sz="40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на </a:t>
            </a:r>
            <a:r>
              <a:rPr lang="ru-RU" sz="4000" b="1" dirty="0" smtClean="0">
                <a:solidFill>
                  <a:schemeClr val="bg1"/>
                </a:solidFill>
              </a:rPr>
              <a:t>2018 </a:t>
            </a:r>
            <a:r>
              <a:rPr lang="ru-RU" sz="4000" b="1" dirty="0" smtClean="0">
                <a:solidFill>
                  <a:schemeClr val="bg1"/>
                </a:solidFill>
              </a:rPr>
              <a:t>г.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332656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Министерство здравоохранения Республики Алтай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027" name="Picture 3" descr="D:\Фотографии\Эмблемы\Министерство здравоохранения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96" y="218257"/>
            <a:ext cx="1179991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96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15" y="55172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494" y="1230724"/>
            <a:ext cx="7596336" cy="92333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повышение эффективности организации оказания медицинской помощи гражданам за счет внедрения информационных технологий и мониторинга возможности записи на прием к врачу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30395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процессов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медицинской помощи на основе внедрения информационных технологий «Электронное здравоохранение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125635"/>
            <a:ext cx="1512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ЦЕЛЬ: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7325" y="2132592"/>
            <a:ext cx="23083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ЗАДАЧИ:</a:t>
            </a:r>
            <a:endParaRPr lang="ru-RU" sz="3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8128" y="2708920"/>
            <a:ext cx="8794476" cy="830997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величение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автоматизации персонифицированного учета оказанных медицинских услуг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3547952"/>
            <a:ext cx="8794476" cy="1200329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медицинской информации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 пациента «Мое здоровье»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Едином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портале государственных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услуг; 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568" y="4869160"/>
            <a:ext cx="8794476" cy="1938992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асширение </a:t>
            </a:r>
            <a:r>
              <a:rPr lang="ru-RU" sz="24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наполнения электронной медицинской карты гражданина в части сведений о  диагностических и лабораторных исследованиях, результатах проведения диспансеризации и профилактических медицинских осмотров </a:t>
            </a: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населения.</a:t>
            </a:r>
            <a:r>
              <a:rPr lang="en-US" sz="24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71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15" y="55172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30395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процессов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медицинской помощи на основе внедрения информационных технологий «Электронное здравоохранение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3563" y="1484784"/>
            <a:ext cx="23083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ЗАДАЧИ:</a:t>
            </a:r>
            <a:endParaRPr lang="ru-RU" sz="32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2276872"/>
            <a:ext cx="8794476" cy="830997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ормирование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листков нетрудоспособности в  электронном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виде;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3563" y="3475755"/>
            <a:ext cx="8794476" cy="1200329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рименение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механизмов электронной очереди для упорядочивания и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распределения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потоков пациентов в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поликлиниках;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3552" y="5106919"/>
            <a:ext cx="8794476" cy="830997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величение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обеспеченности врачей средствами квалифицированной электронной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подписи.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81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1"/>
          <p:cNvSpPr txBox="1">
            <a:spLocks noChangeArrowheads="1"/>
          </p:cNvSpPr>
          <p:nvPr/>
        </p:nvSpPr>
        <p:spPr bwMode="auto">
          <a:xfrm>
            <a:off x="1908175" y="5516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5784" y="3501009"/>
            <a:ext cx="8808666" cy="1080119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1910" tIns="41910" rIns="41910" bIns="41910" anchor="ctr"/>
          <a:lstStyle/>
          <a:p>
            <a:pPr>
              <a:spcAft>
                <a:spcPts val="1000"/>
              </a:spcAft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Количество случаев оказания медицинской помощи, информация о которых передана из РС ЕГИСЗ  в систему «Интегрированная электронная медицинская карта» ЕГИСЗ  </a:t>
            </a:r>
            <a:r>
              <a:rPr lang="ru-RU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не </a:t>
            </a:r>
            <a:r>
              <a:rPr 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менее 100 % </a:t>
            </a:r>
            <a:r>
              <a:rPr lang="ru-RU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случаев</a:t>
            </a:r>
            <a:endParaRPr lang="ru-RU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5784" y="1230724"/>
            <a:ext cx="8826946" cy="1080120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1910" tIns="41910" rIns="41910" bIns="41910" anchor="ctr"/>
          <a:lstStyle/>
          <a:p>
            <a:pPr>
              <a:spcAft>
                <a:spcPts val="1000"/>
              </a:spcAft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Доля граждан, из числа застрахованных в системе обязательного медицинского страхования, для которых заведены электронные медицинские карты </a:t>
            </a:r>
          </a:p>
          <a:p>
            <a:pPr>
              <a:spcAft>
                <a:spcPts val="1000"/>
              </a:spcAft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менее 100 % граждан, проживающих на территории</a:t>
            </a:r>
            <a:endParaRPr lang="ru-RU" sz="20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5784" y="2310845"/>
            <a:ext cx="8808666" cy="1190164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1910" tIns="41910" rIns="41910" bIns="41910" anchor="ctr"/>
          <a:lstStyle/>
          <a:p>
            <a:pPr>
              <a:spcAft>
                <a:spcPts val="1000"/>
              </a:spcAft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Доля медицинских организаций, оказывающих первичную медицинскую помощь в амбулаторных условиях, предоставляющих гражданам возможность записаться на прием к врачу или на исследование через ЕПГУ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менее 100 %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22400" y="4684181"/>
            <a:ext cx="8808666" cy="1121084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1910" tIns="41910" rIns="41910" bIns="41910" anchor="ctr"/>
          <a:lstStyle/>
          <a:p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Внедрение формирования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электронного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листка нетрудоспособности </a:t>
            </a:r>
          </a:p>
          <a:p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 ЭМК пациента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менее 100% от числа письменно обратившихся за ЭЛН пациентов</a:t>
            </a:r>
            <a:endParaRPr lang="ru-RU" sz="20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25784" y="5886451"/>
            <a:ext cx="8826945" cy="926926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1910" tIns="41910" rIns="41910" bIns="41910" anchor="ctr"/>
          <a:lstStyle/>
          <a:p>
            <a:pPr>
              <a:spcAft>
                <a:spcPts val="1000"/>
              </a:spcAft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Обеспеченность медицинского персонала средствами квалифицированной электронной подписи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менее 50 %</a:t>
            </a:r>
            <a:endParaRPr lang="ru-RU" sz="20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30395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Индикаторные показатели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информатизации здравоохранения Республики Алтай 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2018 г.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14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>
            <a:spLocks/>
          </p:cNvSpPr>
          <p:nvPr/>
        </p:nvSpPr>
        <p:spPr bwMode="auto">
          <a:xfrm>
            <a:off x="49652" y="37292"/>
            <a:ext cx="9144000" cy="1159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Приоритетные направления деятельности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Министерства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здравоохранения Республики Алтай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на 2018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г.</a:t>
            </a:r>
            <a:endParaRPr lang="ru-RU" sz="2800" b="1" dirty="0" smtClean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1628800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мероприятий, направленных на снижение смертности от сердечно-сосудистых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заболеваний;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555" y="2708920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мероприятий, направленных на снижение смертности от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онкологических заболеваний;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3560" y="4869160"/>
            <a:ext cx="86729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 организации медицинской помощи на основе внедрения информационных технологий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Электронное здравоохранение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163" y="3861048"/>
            <a:ext cx="8672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мероприятий, направленных на снижение младенческой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смертности.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89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15" y="55172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494" y="1230724"/>
            <a:ext cx="7596336" cy="4308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смертности от сердечно-сосудистых заболеваний 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27695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мероприятий, направленных на снижение смертности от сердечно-сосудистых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125635"/>
            <a:ext cx="1512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ЦЕЛЬ: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2892" y="1779606"/>
            <a:ext cx="23083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ЗАДАЧИ:</a:t>
            </a:r>
            <a:endParaRPr lang="ru-RU" sz="3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2425937"/>
            <a:ext cx="8794476" cy="830997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приверженности населения к здоровому образу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жизни;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4802" y="3429000"/>
            <a:ext cx="8794476" cy="830997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населения об алгоритме первичных действий при возникновении острых сосудистых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состояний;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4802" y="4437112"/>
            <a:ext cx="8794476" cy="1200329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укомплектованности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кадрами 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медицинских организаций, оказывающих первичную медико-санитарную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помощь;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2611" y="5805264"/>
            <a:ext cx="8794476" cy="830997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оказания специализированной медицинской помощи, в том числе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высокотехнологичной.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79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>
            <a:spLocks/>
          </p:cNvSpPr>
          <p:nvPr/>
        </p:nvSpPr>
        <p:spPr bwMode="auto">
          <a:xfrm>
            <a:off x="17748" y="0"/>
            <a:ext cx="9144000" cy="1244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lvl="1" algn="ctr"/>
            <a:r>
              <a:rPr lang="ru-RU" altLang="ru-RU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Основные мероприятия, направленные на снижение смертности от сердечно-сосудистых </a:t>
            </a:r>
            <a:r>
              <a:rPr lang="ru-RU" altLang="ru-RU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заболеваний:</a:t>
            </a:r>
            <a:endParaRPr lang="ru-RU" sz="2800" b="1" dirty="0" smtClean="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536" y="1628800"/>
            <a:ext cx="849694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400" dirty="0">
                <a:solidFill>
                  <a:schemeClr val="bg1"/>
                </a:solidFill>
                <a:latin typeface="+mj-lt"/>
                <a:ea typeface="Times New Roman"/>
              </a:rPr>
              <a:t>Организация </a:t>
            </a:r>
            <a:r>
              <a:rPr lang="ru-RU" sz="2400" dirty="0" smtClean="0">
                <a:solidFill>
                  <a:schemeClr val="bg1"/>
                </a:solidFill>
                <a:latin typeface="+mj-lt"/>
                <a:ea typeface="Times New Roman"/>
              </a:rPr>
              <a:t>информационной </a:t>
            </a:r>
            <a:r>
              <a:rPr lang="ru-RU" sz="2400" dirty="0">
                <a:solidFill>
                  <a:schemeClr val="bg1"/>
                </a:solidFill>
                <a:latin typeface="+mj-lt"/>
                <a:ea typeface="Times New Roman"/>
              </a:rPr>
              <a:t>кампании </a:t>
            </a:r>
            <a:r>
              <a:rPr lang="ru-RU" sz="2400" dirty="0" smtClean="0">
                <a:solidFill>
                  <a:schemeClr val="bg1"/>
                </a:solidFill>
                <a:latin typeface="+mj-lt"/>
                <a:ea typeface="Times New Roman"/>
              </a:rPr>
              <a:t>через сотрудничество со средствами </a:t>
            </a:r>
            <a:r>
              <a:rPr lang="ru-RU" sz="2400" dirty="0">
                <a:solidFill>
                  <a:schemeClr val="bg1"/>
                </a:solidFill>
                <a:latin typeface="+mj-lt"/>
                <a:ea typeface="Times New Roman"/>
              </a:rPr>
              <a:t>массовой </a:t>
            </a:r>
            <a:r>
              <a:rPr lang="ru-RU" sz="2400" dirty="0" smtClean="0">
                <a:solidFill>
                  <a:schemeClr val="bg1"/>
                </a:solidFill>
                <a:latin typeface="+mj-lt"/>
                <a:ea typeface="Times New Roman"/>
              </a:rPr>
              <a:t>информации;</a:t>
            </a:r>
            <a:endParaRPr lang="ru-RU" sz="2400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3528" y="2636912"/>
            <a:ext cx="8496944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400" dirty="0">
                <a:solidFill>
                  <a:schemeClr val="bg1"/>
                </a:solidFill>
                <a:latin typeface="+mj-lt"/>
                <a:ea typeface="Times New Roman"/>
              </a:rPr>
              <a:t>Проведение комплекса мероприятий, направленных на ранее выявление заболеваний и факторов риска их развития: диспансеризация определенных групп взрослого населения, профилактические медицинские осмотры и комплексное обследование в центрах здоровья</a:t>
            </a:r>
            <a:endParaRPr lang="ru-RU" sz="2400" dirty="0">
              <a:solidFill>
                <a:schemeClr val="bg1"/>
              </a:solidFill>
              <a:latin typeface="+mj-lt"/>
              <a:ea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615" y="4725144"/>
            <a:ext cx="856895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400" dirty="0">
                <a:solidFill>
                  <a:schemeClr val="bg1"/>
                </a:solidFill>
                <a:latin typeface="+mj-lt"/>
                <a:ea typeface="Times New Roman"/>
              </a:rPr>
              <a:t>Диспансерное наблюдение за гражданами, страдающими хроническими неинфекционными </a:t>
            </a:r>
            <a:r>
              <a:rPr lang="ru-RU" sz="2400" dirty="0" smtClean="0">
                <a:solidFill>
                  <a:schemeClr val="bg1"/>
                </a:solidFill>
                <a:latin typeface="+mj-lt"/>
                <a:ea typeface="Times New Roman"/>
              </a:rPr>
              <a:t>заболеваниями. </a:t>
            </a:r>
            <a:endParaRPr lang="ru-RU" sz="2400" dirty="0">
              <a:solidFill>
                <a:schemeClr val="bg1"/>
              </a:solidFill>
              <a:latin typeface="+mj-lt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509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8" y="55172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1323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57263"/>
            <a:r>
              <a:rPr lang="ru-RU" sz="2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Планируется достижение следующих </a:t>
            </a:r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сигнальных </a:t>
            </a:r>
            <a:r>
              <a:rPr lang="ru-RU" sz="2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индикаторов </a:t>
            </a:r>
            <a:endParaRPr lang="en-US" sz="2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026" y="536193"/>
            <a:ext cx="684076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ru-RU" sz="2000" dirty="0">
                <a:solidFill>
                  <a:schemeClr val="bg1"/>
                </a:solidFill>
                <a:ea typeface="Times New Roman"/>
                <a:cs typeface="Times New Roman" panose="02020603050405020304" pitchFamily="18" charset="0"/>
              </a:rPr>
              <a:t>Снижение смертности от ССЗ </a:t>
            </a:r>
            <a:r>
              <a:rPr lang="ru-RU" sz="1600" dirty="0">
                <a:solidFill>
                  <a:schemeClr val="bg1"/>
                </a:solidFill>
                <a:ea typeface="Times New Roman"/>
                <a:cs typeface="Times New Roman" panose="02020603050405020304" pitchFamily="18" charset="0"/>
              </a:rPr>
              <a:t>(на 100 тыс. населения) </a:t>
            </a:r>
            <a:endParaRPr lang="ru-RU" sz="16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65167" y="489561"/>
            <a:ext cx="18053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 </a:t>
            </a:r>
            <a:r>
              <a:rPr lang="ru-RU" sz="3200" dirty="0">
                <a:solidFill>
                  <a:prstClr val="white"/>
                </a:solidFill>
                <a:latin typeface="Arial Black" pitchFamily="34" charset="0"/>
                <a:ea typeface="Times New Roman"/>
                <a:cs typeface="Times New Roman" panose="02020603050405020304" pitchFamily="18" charset="0"/>
              </a:rPr>
              <a:t>529,0</a:t>
            </a:r>
            <a:endParaRPr lang="ru-RU" sz="3200" dirty="0">
              <a:solidFill>
                <a:prstClr val="white"/>
              </a:solidFill>
              <a:latin typeface="Arial Black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026" y="936303"/>
            <a:ext cx="6984776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ru-RU" sz="2000" dirty="0">
                <a:solidFill>
                  <a:schemeClr val="bg1"/>
                </a:solidFill>
                <a:ea typeface="Times New Roman"/>
                <a:cs typeface="Times New Roman" panose="02020603050405020304" pitchFamily="18" charset="0"/>
              </a:rPr>
              <a:t>Увеличение числа больных с острым коронарным синдромом с подъемом сегмента </a:t>
            </a:r>
            <a:r>
              <a:rPr lang="en-US" sz="2000" dirty="0">
                <a:solidFill>
                  <a:schemeClr val="bg1"/>
                </a:solidFill>
                <a:ea typeface="Times New Roman"/>
                <a:cs typeface="Times New Roman" panose="02020603050405020304" pitchFamily="18" charset="0"/>
              </a:rPr>
              <a:t>ST</a:t>
            </a:r>
            <a:r>
              <a:rPr lang="ru-RU" sz="2000" dirty="0">
                <a:solidFill>
                  <a:schemeClr val="bg1"/>
                </a:solidFill>
                <a:ea typeface="Times New Roman"/>
                <a:cs typeface="Times New Roman" panose="02020603050405020304" pitchFamily="18" charset="0"/>
              </a:rPr>
              <a:t>, которым выполнен </a:t>
            </a:r>
            <a:r>
              <a:rPr lang="ru-RU" sz="2000" dirty="0" err="1">
                <a:solidFill>
                  <a:schemeClr val="bg1"/>
                </a:solidFill>
                <a:ea typeface="Times New Roman"/>
                <a:cs typeface="Times New Roman" panose="02020603050405020304" pitchFamily="18" charset="0"/>
              </a:rPr>
              <a:t>тромболизис</a:t>
            </a:r>
            <a:r>
              <a:rPr lang="ru-RU" sz="2000" dirty="0">
                <a:solidFill>
                  <a:schemeClr val="bg1"/>
                </a:solidFill>
                <a:ea typeface="Times New Roman"/>
                <a:cs typeface="Times New Roman" panose="02020603050405020304" pitchFamily="18" charset="0"/>
              </a:rPr>
              <a:t> (на </a:t>
            </a:r>
            <a:r>
              <a:rPr lang="ru-RU" sz="2000" dirty="0" err="1">
                <a:solidFill>
                  <a:schemeClr val="bg1"/>
                </a:solidFill>
                <a:ea typeface="Times New Roman"/>
                <a:cs typeface="Times New Roman" panose="02020603050405020304" pitchFamily="18" charset="0"/>
              </a:rPr>
              <a:t>догоспитальном</a:t>
            </a:r>
            <a:r>
              <a:rPr lang="ru-RU" sz="2000" dirty="0">
                <a:solidFill>
                  <a:schemeClr val="bg1"/>
                </a:solidFill>
                <a:ea typeface="Times New Roman"/>
                <a:cs typeface="Times New Roman" panose="02020603050405020304" pitchFamily="18" charset="0"/>
              </a:rPr>
              <a:t> и госпитальном этапах</a:t>
            </a:r>
            <a:r>
              <a:rPr lang="ru-RU" sz="2000" dirty="0">
                <a:solidFill>
                  <a:schemeClr val="bg1"/>
                </a:solidFill>
                <a:ea typeface="Times New Roman"/>
                <a:cs typeface="Times New Roman" panose="02020603050405020304" pitchFamily="18" charset="0"/>
              </a:rPr>
              <a:t>)</a:t>
            </a:r>
            <a:endParaRPr lang="ru-RU" sz="2000" dirty="0">
              <a:solidFill>
                <a:schemeClr val="bg1"/>
              </a:solidFill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59573" y="1264404"/>
            <a:ext cx="16818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 </a:t>
            </a:r>
            <a:r>
              <a:rPr lang="ru-RU" sz="3200" dirty="0" smtClean="0">
                <a:solidFill>
                  <a:prstClr val="white"/>
                </a:solidFill>
                <a:latin typeface="Arial Black" pitchFamily="34" charset="0"/>
                <a:ea typeface="Times New Roman"/>
                <a:cs typeface="Times New Roman" panose="02020603050405020304" pitchFamily="18" charset="0"/>
              </a:rPr>
              <a:t>30%</a:t>
            </a:r>
            <a:endParaRPr lang="ru-RU" sz="3200" dirty="0">
              <a:solidFill>
                <a:prstClr val="white"/>
              </a:solidFill>
              <a:latin typeface="Arial Black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1745" y="1951966"/>
            <a:ext cx="69847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ru-RU" sz="2000" dirty="0">
                <a:solidFill>
                  <a:schemeClr val="bg1"/>
                </a:solidFill>
                <a:ea typeface="Times New Roman"/>
                <a:cs typeface="Times New Roman" panose="02020603050405020304" pitchFamily="18" charset="0"/>
              </a:rPr>
              <a:t>Увеличение </a:t>
            </a:r>
            <a:r>
              <a:rPr lang="ru-RU" sz="2000" dirty="0" smtClean="0">
                <a:solidFill>
                  <a:schemeClr val="bg1"/>
                </a:solidFill>
                <a:ea typeface="Times New Roman"/>
                <a:cs typeface="Times New Roman" panose="02020603050405020304" pitchFamily="18" charset="0"/>
              </a:rPr>
              <a:t>больных </a:t>
            </a:r>
            <a:r>
              <a:rPr lang="ru-RU" sz="2000" dirty="0">
                <a:solidFill>
                  <a:schemeClr val="bg1"/>
                </a:solidFill>
                <a:ea typeface="Times New Roman"/>
                <a:cs typeface="Times New Roman" panose="02020603050405020304" pitchFamily="18" charset="0"/>
              </a:rPr>
              <a:t>и ишемическим инсультом, которым выполнен системный </a:t>
            </a:r>
            <a:r>
              <a:rPr lang="ru-RU" sz="2000" dirty="0" err="1">
                <a:solidFill>
                  <a:schemeClr val="bg1"/>
                </a:solidFill>
                <a:ea typeface="Times New Roman"/>
                <a:cs typeface="Times New Roman" panose="02020603050405020304" pitchFamily="18" charset="0"/>
              </a:rPr>
              <a:t>тромболизис</a:t>
            </a:r>
            <a:r>
              <a:rPr lang="ru-RU" sz="2000" dirty="0">
                <a:solidFill>
                  <a:schemeClr val="bg1"/>
                </a:solidFill>
                <a:ea typeface="Times New Roman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020270" y="2013521"/>
            <a:ext cx="16818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 </a:t>
            </a:r>
            <a:r>
              <a:rPr lang="ru-RU" sz="3200" dirty="0" smtClean="0">
                <a:solidFill>
                  <a:prstClr val="white"/>
                </a:solidFill>
                <a:latin typeface="Arial Black" pitchFamily="34" charset="0"/>
                <a:ea typeface="Times New Roman"/>
                <a:cs typeface="Times New Roman" panose="02020603050405020304" pitchFamily="18" charset="0"/>
              </a:rPr>
              <a:t>5,0%</a:t>
            </a:r>
            <a:endParaRPr lang="ru-RU" sz="3200" dirty="0">
              <a:solidFill>
                <a:prstClr val="white"/>
              </a:solidFill>
              <a:latin typeface="Arial Black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844" y="4773880"/>
            <a:ext cx="64247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solidFill>
                  <a:schemeClr val="bg1"/>
                </a:solidFill>
                <a:ea typeface="Times New Roman"/>
                <a:cs typeface="Times New Roman" panose="02020603050405020304" pitchFamily="18" charset="0"/>
              </a:rPr>
              <a:t>Снижение доли умерших больных с ишемическим и геморрагическим инсультом </a:t>
            </a:r>
            <a:r>
              <a:rPr lang="ru-RU" sz="2000" dirty="0" smtClean="0">
                <a:solidFill>
                  <a:schemeClr val="bg1"/>
                </a:solidFill>
                <a:ea typeface="Times New Roman"/>
                <a:cs typeface="Times New Roman" panose="02020603050405020304" pitchFamily="18" charset="0"/>
              </a:rPr>
              <a:t>от </a:t>
            </a:r>
            <a:r>
              <a:rPr lang="ru-RU" sz="2000" dirty="0">
                <a:solidFill>
                  <a:schemeClr val="bg1"/>
                </a:solidFill>
                <a:ea typeface="Times New Roman"/>
                <a:cs typeface="Times New Roman" panose="02020603050405020304" pitchFamily="18" charset="0"/>
              </a:rPr>
              <a:t>общего количества выбывших больных с ишемическим и геморрагическим </a:t>
            </a:r>
            <a:r>
              <a:rPr lang="ru-RU" sz="2000" dirty="0" smtClean="0">
                <a:solidFill>
                  <a:schemeClr val="bg1"/>
                </a:solidFill>
                <a:ea typeface="Times New Roman"/>
                <a:cs typeface="Times New Roman" panose="02020603050405020304" pitchFamily="18" charset="0"/>
              </a:rPr>
              <a:t>инсультом</a:t>
            </a:r>
            <a:endParaRPr lang="ru-RU" sz="2000" dirty="0">
              <a:solidFill>
                <a:schemeClr val="bg1"/>
              </a:solidFill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3873" y="3799592"/>
            <a:ext cx="66845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solidFill>
                  <a:schemeClr val="bg1"/>
                </a:solidFill>
                <a:ea typeface="Times New Roman"/>
                <a:cs typeface="Times New Roman" panose="02020603050405020304" pitchFamily="18" charset="0"/>
              </a:rPr>
              <a:t>Увеличение доли </a:t>
            </a:r>
            <a:r>
              <a:rPr lang="ru-RU" sz="2000" dirty="0" err="1">
                <a:solidFill>
                  <a:schemeClr val="bg1"/>
                </a:solidFill>
                <a:ea typeface="Times New Roman"/>
                <a:cs typeface="Times New Roman" panose="02020603050405020304" pitchFamily="18" charset="0"/>
              </a:rPr>
              <a:t>ангиопластик</a:t>
            </a:r>
            <a:r>
              <a:rPr lang="ru-RU" sz="2000" dirty="0">
                <a:solidFill>
                  <a:schemeClr val="bg1"/>
                </a:solidFill>
                <a:ea typeface="Times New Roman"/>
                <a:cs typeface="Times New Roman" panose="02020603050405020304" pitchFamily="18" charset="0"/>
              </a:rPr>
              <a:t> коронарных артерий, проведенных больным с острым коронарным </a:t>
            </a:r>
            <a:r>
              <a:rPr lang="ru-RU" sz="2000" dirty="0" smtClean="0">
                <a:solidFill>
                  <a:schemeClr val="bg1"/>
                </a:solidFill>
                <a:ea typeface="Times New Roman"/>
                <a:cs typeface="Times New Roman" panose="02020603050405020304" pitchFamily="18" charset="0"/>
              </a:rPr>
              <a:t>синдромом</a:t>
            </a:r>
            <a:endParaRPr lang="ru-RU" sz="2000" dirty="0">
              <a:solidFill>
                <a:schemeClr val="bg1"/>
              </a:solidFill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5459" y="2598296"/>
            <a:ext cx="68079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chemeClr val="bg1"/>
                </a:solidFill>
                <a:ea typeface="Times New Roman"/>
                <a:cs typeface="Times New Roman" panose="02020603050405020304" pitchFamily="18" charset="0"/>
              </a:rPr>
              <a:t>Увеличение больных с острыми нарушениями мозгового кровообращения, госпитализированных в профильные отделения для лечения больных с ОНМК (РСЦ и ПСО) в первые 4,5 часа от начала </a:t>
            </a:r>
            <a:r>
              <a:rPr lang="ru-RU" sz="2000" dirty="0" smtClean="0">
                <a:solidFill>
                  <a:schemeClr val="bg1"/>
                </a:solidFill>
                <a:ea typeface="Times New Roman"/>
                <a:cs typeface="Times New Roman" panose="02020603050405020304" pitchFamily="18" charset="0"/>
              </a:rPr>
              <a:t>заболевания</a:t>
            </a:r>
            <a:endParaRPr lang="ru-RU" sz="2000" dirty="0">
              <a:solidFill>
                <a:schemeClr val="bg1"/>
              </a:solidFill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23873" y="6017512"/>
            <a:ext cx="66412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solidFill>
                  <a:schemeClr val="bg1"/>
                </a:solidFill>
                <a:ea typeface="Times New Roman"/>
                <a:cs typeface="Times New Roman" panose="02020603050405020304" pitchFamily="18" charset="0"/>
              </a:rPr>
              <a:t>Снижение доли больных с ОКС умерших в первые сутки от числа всех умерших с острым коронарным синдромом за период </a:t>
            </a:r>
            <a:r>
              <a:rPr lang="ru-RU" sz="2000" dirty="0" smtClean="0">
                <a:solidFill>
                  <a:schemeClr val="bg1"/>
                </a:solidFill>
                <a:ea typeface="Times New Roman"/>
                <a:cs typeface="Times New Roman" panose="02020603050405020304" pitchFamily="18" charset="0"/>
              </a:rPr>
              <a:t>госпитализации</a:t>
            </a:r>
            <a:endParaRPr lang="ru-RU" sz="2000" dirty="0">
              <a:solidFill>
                <a:schemeClr val="bg1"/>
              </a:solidFill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031786" y="3212976"/>
            <a:ext cx="16818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 </a:t>
            </a:r>
            <a:r>
              <a:rPr lang="ru-RU" sz="3200" dirty="0" smtClean="0">
                <a:solidFill>
                  <a:prstClr val="white"/>
                </a:solidFill>
                <a:latin typeface="Arial Black" pitchFamily="34" charset="0"/>
                <a:ea typeface="Times New Roman"/>
                <a:cs typeface="Times New Roman" panose="02020603050405020304" pitchFamily="18" charset="0"/>
              </a:rPr>
              <a:t>30%</a:t>
            </a:r>
            <a:endParaRPr lang="ru-RU" sz="3200" dirty="0">
              <a:solidFill>
                <a:prstClr val="white"/>
              </a:solidFill>
              <a:latin typeface="Arial Black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648599" y="4198734"/>
            <a:ext cx="244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 менее </a:t>
            </a:r>
            <a:r>
              <a:rPr lang="ru-RU" sz="3200" dirty="0" smtClean="0">
                <a:solidFill>
                  <a:prstClr val="white"/>
                </a:solidFill>
                <a:latin typeface="Arial Black" pitchFamily="34" charset="0"/>
                <a:ea typeface="Times New Roman"/>
                <a:cs typeface="Times New Roman" panose="02020603050405020304" pitchFamily="18" charset="0"/>
              </a:rPr>
              <a:t>35%</a:t>
            </a:r>
            <a:endParaRPr lang="ru-RU" sz="3200" dirty="0">
              <a:solidFill>
                <a:prstClr val="white"/>
              </a:solidFill>
              <a:latin typeface="Arial Black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876256" y="5388667"/>
            <a:ext cx="16818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 </a:t>
            </a:r>
            <a:r>
              <a:rPr lang="ru-RU" sz="3200" dirty="0">
                <a:solidFill>
                  <a:prstClr val="white"/>
                </a:solidFill>
                <a:latin typeface="Arial Black" pitchFamily="34" charset="0"/>
                <a:ea typeface="Times New Roman"/>
                <a:cs typeface="Times New Roman" panose="02020603050405020304" pitchFamily="18" charset="0"/>
              </a:rPr>
              <a:t>2</a:t>
            </a:r>
            <a:r>
              <a:rPr lang="ru-RU" sz="3200" dirty="0" smtClean="0">
                <a:solidFill>
                  <a:prstClr val="white"/>
                </a:solidFill>
                <a:latin typeface="Arial Black" pitchFamily="34" charset="0"/>
                <a:ea typeface="Times New Roman"/>
                <a:cs typeface="Times New Roman" panose="02020603050405020304" pitchFamily="18" charset="0"/>
              </a:rPr>
              <a:t>0%</a:t>
            </a:r>
            <a:endParaRPr lang="ru-RU" sz="3200" dirty="0">
              <a:solidFill>
                <a:prstClr val="white"/>
              </a:solidFill>
              <a:latin typeface="Arial Black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959151" y="6232955"/>
            <a:ext cx="16818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 </a:t>
            </a:r>
            <a:r>
              <a:rPr lang="ru-RU" sz="3200" dirty="0" smtClean="0">
                <a:solidFill>
                  <a:prstClr val="white"/>
                </a:solidFill>
                <a:latin typeface="Arial Black" pitchFamily="34" charset="0"/>
                <a:ea typeface="Times New Roman"/>
                <a:cs typeface="Times New Roman" panose="02020603050405020304" pitchFamily="18" charset="0"/>
              </a:rPr>
              <a:t>30%</a:t>
            </a:r>
            <a:endParaRPr lang="ru-RU" sz="3200" dirty="0">
              <a:solidFill>
                <a:prstClr val="white"/>
              </a:solidFill>
              <a:latin typeface="Arial Black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4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15" y="55172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14" y="1063781"/>
            <a:ext cx="7236115" cy="4308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смертности от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онкологических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заболеваний 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27695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мероприятий, направленных на снижение смертности от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онкологических заболеваний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53990"/>
            <a:ext cx="1512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ЦЕЛЬ: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08942" y="1700808"/>
            <a:ext cx="23083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ЗАДАЧИ:</a:t>
            </a:r>
            <a:endParaRPr lang="ru-RU" sz="3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4802" y="2420888"/>
            <a:ext cx="8794476" cy="1200329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342900" lvl="0" indent="-342900"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информированности населения о профилактике и методах ранней диагностики онкологических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заболеваний;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8942" y="3861048"/>
            <a:ext cx="8794476" cy="830997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онконастороженности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врачей первичного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звена;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4802" y="4870901"/>
            <a:ext cx="8794476" cy="830997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доступности медицинской помощи по профилю «онкология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2611" y="6002535"/>
            <a:ext cx="8794476" cy="461665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кадрового потенциала онкологической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службы.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00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>
            <a:spLocks/>
          </p:cNvSpPr>
          <p:nvPr/>
        </p:nvSpPr>
        <p:spPr bwMode="auto">
          <a:xfrm>
            <a:off x="17748" y="0"/>
            <a:ext cx="9144000" cy="1244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lvl="1" algn="ctr"/>
            <a:r>
              <a:rPr lang="ru-RU" altLang="ru-RU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Основные мероприятия, направленные на снижение смертности от </a:t>
            </a:r>
            <a:r>
              <a:rPr lang="ru-RU" altLang="ru-RU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онкологических заболеваний:</a:t>
            </a:r>
            <a:endParaRPr lang="ru-RU" sz="2800" b="1" dirty="0" smtClean="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4274" y="1124744"/>
            <a:ext cx="8496944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  <a:latin typeface="+mj-lt"/>
                <a:ea typeface="Times New Roman"/>
              </a:rPr>
              <a:t>Проведение анкетирования населения</a:t>
            </a:r>
            <a:r>
              <a:rPr lang="ru-RU" sz="2000" dirty="0">
                <a:solidFill>
                  <a:schemeClr val="bg1"/>
                </a:solidFill>
                <a:latin typeface="+mj-lt"/>
                <a:ea typeface="Times New Roman"/>
              </a:rPr>
              <a:t>, направленного на раннее выявление предопухолевых заболеваний и злокачественных </a:t>
            </a:r>
            <a:r>
              <a:rPr lang="ru-RU" sz="2000" dirty="0" smtClean="0">
                <a:solidFill>
                  <a:schemeClr val="bg1"/>
                </a:solidFill>
                <a:latin typeface="+mj-lt"/>
                <a:ea typeface="Times New Roman"/>
              </a:rPr>
              <a:t>новообразований</a:t>
            </a:r>
            <a:r>
              <a:rPr lang="ru-RU" sz="2000" dirty="0">
                <a:solidFill>
                  <a:schemeClr val="bg1"/>
                </a:solidFill>
                <a:latin typeface="+mj-lt"/>
                <a:ea typeface="Times New Roman"/>
              </a:rPr>
              <a:t>;</a:t>
            </a:r>
            <a:endParaRPr lang="ru-RU" sz="2000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5641" y="2140407"/>
            <a:ext cx="8784976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solidFill>
                  <a:schemeClr val="bg1"/>
                </a:solidFill>
                <a:latin typeface="+mj-lt"/>
                <a:ea typeface="Times New Roman"/>
              </a:rPr>
              <a:t>Проведение </a:t>
            </a:r>
            <a:r>
              <a:rPr lang="ru-RU" sz="2000" dirty="0">
                <a:solidFill>
                  <a:schemeClr val="bg1"/>
                </a:solidFill>
                <a:latin typeface="+mj-lt"/>
                <a:ea typeface="Times New Roman"/>
              </a:rPr>
              <a:t>на базе БУЗ РА «Республиканская больница» индивидуальных обучений на рабочих местах врачей-рентгенологов, врачей клинической диагностики, врачей функциональной диагностики,  акушерок смотровых </a:t>
            </a:r>
            <a:r>
              <a:rPr lang="ru-RU" sz="2000" dirty="0" smtClean="0">
                <a:solidFill>
                  <a:schemeClr val="bg1"/>
                </a:solidFill>
                <a:latin typeface="+mj-lt"/>
                <a:ea typeface="Times New Roman"/>
              </a:rPr>
              <a:t>кабинетов;</a:t>
            </a:r>
            <a:endParaRPr lang="ru-RU" sz="2000" dirty="0">
              <a:solidFill>
                <a:schemeClr val="bg1"/>
              </a:solidFill>
              <a:latin typeface="+mj-lt"/>
              <a:ea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5641" y="3501008"/>
            <a:ext cx="87849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solidFill>
                  <a:schemeClr val="bg1"/>
                </a:solidFill>
                <a:latin typeface="+mj-lt"/>
                <a:ea typeface="Times New Roman"/>
              </a:rPr>
              <a:t>Проведение выездов врачей БУЗ РА «Республиканская больница» в медицинские организации Республики </a:t>
            </a:r>
            <a:r>
              <a:rPr lang="ru-RU" sz="2000" dirty="0" smtClean="0">
                <a:solidFill>
                  <a:schemeClr val="bg1"/>
                </a:solidFill>
                <a:latin typeface="+mj-lt"/>
                <a:ea typeface="Times New Roman"/>
              </a:rPr>
              <a:t>Алтай;</a:t>
            </a:r>
            <a:endParaRPr lang="ru-RU" sz="2000" dirty="0">
              <a:solidFill>
                <a:schemeClr val="bg1"/>
              </a:solidFill>
              <a:latin typeface="+mj-lt"/>
              <a:ea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5641" y="4209321"/>
            <a:ext cx="8784976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  <a:latin typeface="+mj-lt"/>
                <a:ea typeface="Times New Roman"/>
              </a:rPr>
              <a:t>Организация </a:t>
            </a:r>
            <a:r>
              <a:rPr lang="ru-RU" sz="2000" dirty="0">
                <a:solidFill>
                  <a:schemeClr val="bg1"/>
                </a:solidFill>
                <a:latin typeface="+mj-lt"/>
                <a:ea typeface="Times New Roman"/>
              </a:rPr>
              <a:t>телемедицинского консультирования формата «врач-врач» для проведения консультаций с отдаленными районами региона в целях определения тактики ведения нетранспортабельных пациентов с онкологическими </a:t>
            </a:r>
            <a:r>
              <a:rPr lang="ru-RU" sz="2000" dirty="0" smtClean="0">
                <a:solidFill>
                  <a:schemeClr val="bg1"/>
                </a:solidFill>
                <a:latin typeface="+mj-lt"/>
                <a:ea typeface="Times New Roman"/>
              </a:rPr>
              <a:t>заболеваниями;</a:t>
            </a:r>
            <a:endParaRPr lang="ru-RU" sz="2000" dirty="0">
              <a:solidFill>
                <a:schemeClr val="bg1"/>
              </a:solidFill>
              <a:latin typeface="+mj-lt"/>
              <a:ea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641" y="5534561"/>
            <a:ext cx="8784976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solidFill>
                  <a:schemeClr val="bg1"/>
                </a:solidFill>
                <a:latin typeface="+mj-lt"/>
                <a:ea typeface="Times New Roman"/>
              </a:rPr>
              <a:t>Проведение </a:t>
            </a:r>
            <a:r>
              <a:rPr lang="ru-RU" sz="2000" dirty="0">
                <a:solidFill>
                  <a:schemeClr val="bg1"/>
                </a:solidFill>
                <a:latin typeface="+mj-lt"/>
                <a:ea typeface="Times New Roman"/>
              </a:rPr>
              <a:t>конференций и семинаров для обучения врачей по вопросам раннего выявления и своевременной диагностики злокачественных новообразований различных </a:t>
            </a:r>
            <a:r>
              <a:rPr lang="ru-RU" sz="2000" dirty="0">
                <a:solidFill>
                  <a:schemeClr val="bg1"/>
                </a:solidFill>
                <a:latin typeface="+mj-lt"/>
                <a:ea typeface="Times New Roman"/>
              </a:rPr>
              <a:t>локализаций.</a:t>
            </a:r>
            <a:endParaRPr lang="ru-RU" sz="2000" dirty="0">
              <a:solidFill>
                <a:schemeClr val="bg1"/>
              </a:solidFill>
              <a:latin typeface="+mj-lt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487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15" y="55172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14" y="1063781"/>
            <a:ext cx="7236115" cy="4308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младенческой смертности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27695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мероприятий, направленных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младенческой смертности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53990"/>
            <a:ext cx="1512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ЦЕЛЬ: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08942" y="1700808"/>
            <a:ext cx="23083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ЗАДАЧИ:</a:t>
            </a:r>
            <a:endParaRPr lang="ru-RU" sz="3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4802" y="2564904"/>
            <a:ext cx="6641454" cy="830997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Укрепление материально-технической базы детских и родовспомогательных </a:t>
            </a:r>
            <a:r>
              <a:rPr lang="ru-RU" sz="2400" spc="1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учреждений;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4802" y="3751163"/>
            <a:ext cx="6641454" cy="461665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Укрепление здоровья матери и </a:t>
            </a:r>
            <a:r>
              <a:rPr lang="ru-RU" sz="2400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endParaRPr lang="ru-RU" sz="2400" spc="1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1515" y="4586444"/>
            <a:ext cx="6623645" cy="1089529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342900" lvl="0" indent="-34290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Ø"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доступности медицинской помощи по профилям «акушерство и гинекология», «педиатрия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2611" y="5983599"/>
            <a:ext cx="6641454" cy="461665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кадрового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потенциала.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D:\Фотографии\Медицина картинки\врачи\32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583" y="-3398"/>
            <a:ext cx="2171246" cy="147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Фотографии\Медицина картинки\врачи\19819_4742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845" y="1471992"/>
            <a:ext cx="2171417" cy="162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Фотографии\Медицина картинки\_sdi0695(2)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50"/>
          <a:stretch/>
        </p:blipFill>
        <p:spPr bwMode="auto">
          <a:xfrm>
            <a:off x="6972583" y="5258081"/>
            <a:ext cx="2183943" cy="1532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D:\Фотографии\Медицина картинки\a0096840a142e18e3e6584ab8d260ca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845" y="3100554"/>
            <a:ext cx="2177681" cy="2138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26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>
            <a:spLocks/>
          </p:cNvSpPr>
          <p:nvPr/>
        </p:nvSpPr>
        <p:spPr bwMode="auto">
          <a:xfrm>
            <a:off x="17748" y="0"/>
            <a:ext cx="9144000" cy="1244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lvl="1" algn="ctr"/>
            <a:r>
              <a:rPr lang="ru-RU" altLang="ru-RU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Основные мероприятия, направленные на снижение </a:t>
            </a:r>
            <a:r>
              <a:rPr lang="ru-RU" altLang="ru-RU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младенческой смертности:</a:t>
            </a:r>
            <a:endParaRPr lang="ru-RU" sz="2800" b="1" dirty="0" smtClean="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4274" y="1124744"/>
            <a:ext cx="849694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solidFill>
                  <a:schemeClr val="bg1"/>
                </a:solidFill>
                <a:latin typeface="+mj-lt"/>
                <a:ea typeface="Times New Roman"/>
              </a:rPr>
              <a:t>Санитарно-просветительная работа о половом воспитании, здоровом образе жизни в образовательных организациях республики</a:t>
            </a:r>
            <a:r>
              <a:rPr lang="ru-RU" sz="2000" dirty="0">
                <a:solidFill>
                  <a:schemeClr val="bg1"/>
                </a:solidFill>
                <a:latin typeface="+mj-lt"/>
                <a:ea typeface="Times New Roman"/>
              </a:rPr>
              <a:t>;</a:t>
            </a:r>
            <a:endParaRPr lang="ru-RU" sz="2000" dirty="0">
              <a:solidFill>
                <a:schemeClr val="bg1"/>
              </a:solidFill>
              <a:latin typeface="+mj-lt"/>
              <a:ea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5641" y="2060848"/>
            <a:ext cx="8784976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solidFill>
                  <a:schemeClr val="bg1"/>
                </a:solidFill>
                <a:latin typeface="+mj-lt"/>
                <a:ea typeface="Times New Roman"/>
              </a:rPr>
              <a:t>Оснащение детских и родовспомогательных учреждений современным оборудованием для обеспечения организации медицинской помощи согласно Порядку ее </a:t>
            </a:r>
            <a:r>
              <a:rPr lang="ru-RU" sz="2000" dirty="0">
                <a:solidFill>
                  <a:schemeClr val="bg1"/>
                </a:solidFill>
                <a:latin typeface="+mj-lt"/>
                <a:ea typeface="Times New Roman"/>
              </a:rPr>
              <a:t>оказания;</a:t>
            </a:r>
            <a:endParaRPr lang="ru-RU" sz="2000" dirty="0">
              <a:solidFill>
                <a:schemeClr val="bg1"/>
              </a:solidFill>
              <a:latin typeface="+mj-lt"/>
              <a:ea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5641" y="3212976"/>
            <a:ext cx="87849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solidFill>
                  <a:schemeClr val="bg1"/>
                </a:solidFill>
                <a:latin typeface="+mj-lt"/>
                <a:ea typeface="Times New Roman"/>
              </a:rPr>
              <a:t>Организация диспансерного  наблюдения женщин фертильного возраста с акушерско-гинекологической </a:t>
            </a:r>
            <a:r>
              <a:rPr lang="ru-RU" sz="2000" dirty="0">
                <a:solidFill>
                  <a:schemeClr val="bg1"/>
                </a:solidFill>
                <a:latin typeface="+mj-lt"/>
                <a:ea typeface="Times New Roman"/>
              </a:rPr>
              <a:t>патологией;</a:t>
            </a:r>
            <a:endParaRPr lang="ru-RU" sz="2000" dirty="0">
              <a:solidFill>
                <a:schemeClr val="bg1"/>
              </a:solidFill>
              <a:latin typeface="+mj-lt"/>
              <a:ea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274" y="4293096"/>
            <a:ext cx="8784976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  <a:latin typeface="+mj-lt"/>
                <a:ea typeface="Times New Roman"/>
              </a:rPr>
              <a:t>Организация </a:t>
            </a:r>
            <a:r>
              <a:rPr lang="ru-RU" sz="2000" dirty="0">
                <a:solidFill>
                  <a:schemeClr val="bg1"/>
                </a:solidFill>
                <a:latin typeface="+mj-lt"/>
                <a:ea typeface="Times New Roman"/>
              </a:rPr>
              <a:t>телемедицинского консультирования формата «врач-врач» для проведения консультаций с отдаленными районами региона в целях определения тактики ведения беременных женщин с </a:t>
            </a:r>
            <a:r>
              <a:rPr lang="ru-RU" sz="2000" dirty="0">
                <a:solidFill>
                  <a:schemeClr val="bg1"/>
                </a:solidFill>
                <a:latin typeface="+mj-lt"/>
                <a:ea typeface="Times New Roman"/>
              </a:rPr>
              <a:t>патологией;</a:t>
            </a:r>
            <a:endParaRPr lang="ru-RU" sz="2000" dirty="0">
              <a:solidFill>
                <a:schemeClr val="bg1"/>
              </a:solidFill>
              <a:latin typeface="+mj-lt"/>
              <a:ea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641" y="5534561"/>
            <a:ext cx="87849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solidFill>
                  <a:schemeClr val="bg1"/>
                </a:solidFill>
                <a:latin typeface="+mj-lt"/>
                <a:ea typeface="Times New Roman"/>
              </a:rPr>
              <a:t>П</a:t>
            </a:r>
            <a:r>
              <a:rPr lang="ru-RU" sz="2000" dirty="0" smtClean="0">
                <a:solidFill>
                  <a:schemeClr val="bg1"/>
                </a:solidFill>
                <a:latin typeface="+mj-lt"/>
                <a:ea typeface="Times New Roman"/>
              </a:rPr>
              <a:t>роведение </a:t>
            </a:r>
            <a:r>
              <a:rPr lang="ru-RU" sz="2000" dirty="0">
                <a:solidFill>
                  <a:schemeClr val="bg1"/>
                </a:solidFill>
                <a:latin typeface="+mj-lt"/>
                <a:ea typeface="Times New Roman"/>
              </a:rPr>
              <a:t>конференций и семинаров для обучения врачей по вопросам выявления пороков развития </a:t>
            </a:r>
            <a:r>
              <a:rPr lang="ru-RU" sz="2000" dirty="0">
                <a:solidFill>
                  <a:schemeClr val="bg1"/>
                </a:solidFill>
                <a:latin typeface="+mj-lt"/>
                <a:ea typeface="Times New Roman"/>
              </a:rPr>
              <a:t>плода.</a:t>
            </a:r>
            <a:endParaRPr lang="ru-RU" sz="2000" dirty="0">
              <a:solidFill>
                <a:schemeClr val="bg1"/>
              </a:solidFill>
              <a:latin typeface="+mj-lt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958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16458</TotalTime>
  <Words>928</Words>
  <Application>Microsoft Office PowerPoint</Application>
  <PresentationFormat>Экран (4:3)</PresentationFormat>
  <Paragraphs>101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1_Тема Office</vt:lpstr>
      <vt:lpstr>1_Воздушный поток</vt:lpstr>
      <vt:lpstr>2_Воздушный поток</vt:lpstr>
      <vt:lpstr>4_Воздушный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Кузенко Петр Иванович</dc:creator>
  <cp:lastModifiedBy>BailagasovaEV</cp:lastModifiedBy>
  <cp:revision>634</cp:revision>
  <cp:lastPrinted>2018-05-17T06:01:24Z</cp:lastPrinted>
  <dcterms:created xsi:type="dcterms:W3CDTF">2012-11-21T06:38:42Z</dcterms:created>
  <dcterms:modified xsi:type="dcterms:W3CDTF">2018-05-30T04:46:05Z</dcterms:modified>
</cp:coreProperties>
</file>